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7"/>
  </p:notesMasterIdLst>
  <p:handoutMasterIdLst>
    <p:handoutMasterId r:id="rId18"/>
  </p:handoutMasterIdLst>
  <p:sldIdLst>
    <p:sldId id="1779" r:id="rId7"/>
    <p:sldId id="1829" r:id="rId8"/>
    <p:sldId id="1851" r:id="rId9"/>
    <p:sldId id="1852" r:id="rId10"/>
    <p:sldId id="1853" r:id="rId11"/>
    <p:sldId id="1854" r:id="rId12"/>
    <p:sldId id="1855" r:id="rId13"/>
    <p:sldId id="1856" r:id="rId14"/>
    <p:sldId id="1850" r:id="rId15"/>
    <p:sldId id="680" r:id="rId16"/>
  </p:sldIdLst>
  <p:sldSz cx="12196763" cy="6858000"/>
  <p:notesSz cx="6805613" cy="9939338"/>
  <p:custDataLst>
    <p:tags r:id="rId1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00FDFF"/>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20" autoAdjust="0"/>
    <p:restoredTop sz="96154" autoAdjust="0"/>
  </p:normalViewPr>
  <p:slideViewPr>
    <p:cSldViewPr showGuides="1">
      <p:cViewPr varScale="1">
        <p:scale>
          <a:sx n="117" d="100"/>
          <a:sy n="117" d="100"/>
        </p:scale>
        <p:origin x="656"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2023/2/19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5244570C-905B-FD48-B1F4-DC0424DB3C04}"/>
              </a:ext>
            </a:extLst>
          </p:cNvPr>
          <p:cNvSpPr>
            <a:spLocks noGrp="1"/>
          </p:cNvSpPr>
          <p:nvPr>
            <p:ph sz="half" idx="10"/>
          </p:nvPr>
        </p:nvSpPr>
        <p:spPr>
          <a:xfrm>
            <a:off x="6296160" y="1476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FC114392-2D9D-3849-A791-51E9DE791D21}"/>
              </a:ext>
            </a:extLst>
          </p:cNvPr>
          <p:cNvSpPr>
            <a:spLocks noGrp="1"/>
          </p:cNvSpPr>
          <p:nvPr>
            <p:ph sz="half" idx="10"/>
          </p:nvPr>
        </p:nvSpPr>
        <p:spPr>
          <a:xfrm>
            <a:off x="6312713"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341718"/>
          </a:xfrm>
          <a:prstGeom prst="rect">
            <a:avLst/>
          </a:prstGeom>
        </p:spPr>
        <p:txBody>
          <a:bodyPr anchor="ctr"/>
          <a:lstStyle>
            <a:lvl1pPr algn="ctr">
              <a:lnSpc>
                <a:spcPct val="10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12641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89654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openai.com/blog/chatgpt/" TargetMode="External"/><Relationship Id="rId2" Type="http://schemas.openxmlformats.org/officeDocument/2006/relationships/hyperlink" Target="https://openai.com/blog/instruction-following/" TargetMode="External"/><Relationship Id="rId1" Type="http://schemas.openxmlformats.org/officeDocument/2006/relationships/slideLayout" Target="../slideLayouts/slideLayout4.xml"/><Relationship Id="rId6" Type="http://schemas.openxmlformats.org/officeDocument/2006/relationships/hyperlink" Target="https://jalammar.github.io/" TargetMode="External"/><Relationship Id="rId5" Type="http://schemas.openxmlformats.org/officeDocument/2006/relationships/hyperlink" Target="https://jalammar.github.io/how-gpt3-works-visualizations-animations/" TargetMode="External"/><Relationship Id="rId4" Type="http://schemas.openxmlformats.org/officeDocument/2006/relationships/hyperlink" Target="https://sh-tsang.medium.com/review-instructgpt-training-language-models-to-follow-instructions-with-human-feedback-7fce4bf9059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40A7992-1C98-BE48-AED9-38DA440A490E}"/>
              </a:ext>
            </a:extLst>
          </p:cNvPr>
          <p:cNvSpPr>
            <a:spLocks noGrp="1"/>
          </p:cNvSpPr>
          <p:nvPr>
            <p:ph type="ctrTitle"/>
          </p:nvPr>
        </p:nvSpPr>
        <p:spPr>
          <a:xfrm>
            <a:off x="239443" y="692696"/>
            <a:ext cx="6651026" cy="2817418"/>
          </a:xfrm>
        </p:spPr>
        <p:txBody>
          <a:bodyPr>
            <a:noAutofit/>
          </a:bodyPr>
          <a:lstStyle/>
          <a:p>
            <a:r>
              <a:rPr lang="en-US" altLang="zh-CN" sz="9600" dirty="0">
                <a:solidFill>
                  <a:schemeClr val="bg1"/>
                </a:solidFill>
                <a:latin typeface="Futura Medium" panose="020B0602020204020303" pitchFamily="34" charset="-79"/>
                <a:cs typeface="Futura Medium" panose="020B0602020204020303" pitchFamily="34" charset="-79"/>
              </a:rPr>
              <a:t>AI</a:t>
            </a:r>
            <a:r>
              <a:rPr lang="zh-CN" altLang="en-US" sz="9600" dirty="0">
                <a:solidFill>
                  <a:schemeClr val="bg1"/>
                </a:solidFill>
                <a:latin typeface="Futura Medium" panose="020B0602020204020303" pitchFamily="34" charset="-79"/>
                <a:cs typeface="Futura Medium" panose="020B0602020204020303" pitchFamily="34" charset="-79"/>
              </a:rPr>
              <a:t>芯片的</a:t>
            </a:r>
            <a:br>
              <a:rPr lang="en-US" altLang="zh-CN" sz="9600" dirty="0">
                <a:solidFill>
                  <a:schemeClr val="bg1"/>
                </a:solidFill>
                <a:latin typeface="Futura Medium" panose="020B0602020204020303" pitchFamily="34" charset="-79"/>
                <a:cs typeface="Futura Medium" panose="020B0602020204020303" pitchFamily="34" charset="-79"/>
              </a:rPr>
            </a:br>
            <a:r>
              <a:rPr lang="zh-CN" altLang="en-US" sz="9600" dirty="0">
                <a:solidFill>
                  <a:schemeClr val="bg1"/>
                </a:solidFill>
                <a:latin typeface="Futura Medium" panose="020B0602020204020303" pitchFamily="34" charset="-79"/>
                <a:cs typeface="Futura Medium" panose="020B0602020204020303" pitchFamily="34" charset="-79"/>
              </a:rPr>
              <a:t>现状与分析</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239443" y="3717032"/>
            <a:ext cx="6531276" cy="885327"/>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82557" y="544522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b="0" dirty="0" err="1">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ChatGPT</a:t>
            </a:r>
            <a:r>
              <a:rPr lang="zh-CN" altLang="en-US"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sz="3200"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5184576"/>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spcAft>
                <a:spcPts val="0"/>
              </a:spcAft>
              <a:buFont typeface="+mj-lt"/>
              <a:buAutoNum type="arabicPeriod"/>
            </a:pPr>
            <a:r>
              <a:rPr lang="en-US" altLang="zh-CN" sz="3600" dirty="0">
                <a:solidFill>
                  <a:srgbClr val="374154"/>
                </a:solidFill>
                <a:latin typeface="Gill Sans MT" panose="020B0502020104020203" pitchFamily="34" charset="0"/>
              </a:rPr>
              <a:t>BERT</a:t>
            </a:r>
            <a:r>
              <a:rPr lang="zh-CN" altLang="en-US" sz="3600" dirty="0">
                <a:solidFill>
                  <a:srgbClr val="374154"/>
                </a:solidFill>
                <a:latin typeface="Gill Sans MT" panose="020B0502020104020203" pitchFamily="34" charset="0"/>
              </a:rPr>
              <a:t> 模型与 </a:t>
            </a:r>
            <a:r>
              <a:rPr lang="en-US" altLang="zh-CN" sz="3600" dirty="0">
                <a:solidFill>
                  <a:srgbClr val="374154"/>
                </a:solidFill>
                <a:latin typeface="Gill Sans MT" panose="020B0502020104020203" pitchFamily="34" charset="0"/>
              </a:rPr>
              <a:t>GPT</a:t>
            </a:r>
            <a:r>
              <a:rPr lang="zh-CN" altLang="en-US" sz="3600" dirty="0">
                <a:solidFill>
                  <a:srgbClr val="374154"/>
                </a:solidFill>
                <a:latin typeface="Gill Sans MT" panose="020B0502020104020203" pitchFamily="34" charset="0"/>
              </a:rPr>
              <a:t> 模型系列</a:t>
            </a:r>
            <a:endParaRPr lang="en-US" altLang="zh-CN" sz="3600" dirty="0">
              <a:solidFill>
                <a:srgbClr val="374154"/>
              </a:solidFill>
              <a:latin typeface="Gill Sans MT" panose="020B0502020104020203" pitchFamily="34" charset="0"/>
            </a:endParaRP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强化学习加入人类反馈  </a:t>
            </a:r>
            <a:r>
              <a:rPr lang="en-US" altLang="zh-CN" sz="3600" dirty="0">
                <a:solidFill>
                  <a:srgbClr val="374154"/>
                </a:solidFill>
                <a:latin typeface="Gill Sans MT" panose="020B0502020104020203" pitchFamily="34" charset="0"/>
              </a:rPr>
              <a:t>RLHF</a:t>
            </a:r>
            <a:r>
              <a:rPr lang="zh-CN" altLang="en-US" sz="3600" dirty="0">
                <a:solidFill>
                  <a:srgbClr val="374154"/>
                </a:solidFill>
                <a:latin typeface="Gill Sans MT" panose="020B0502020104020203" pitchFamily="34" charset="0"/>
              </a:rPr>
              <a:t> 模式</a:t>
            </a:r>
            <a:endParaRPr lang="en-US" altLang="zh-CN" sz="3600" dirty="0">
              <a:solidFill>
                <a:srgbClr val="374154"/>
              </a:solidFill>
              <a:latin typeface="Gill Sans MT" panose="020B0502020104020203" pitchFamily="34" charset="0"/>
            </a:endParaRP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强化学习 </a:t>
            </a:r>
            <a:r>
              <a:rPr lang="en-US" altLang="zh-CN" sz="3600" dirty="0">
                <a:solidFill>
                  <a:srgbClr val="374154"/>
                </a:solidFill>
                <a:latin typeface="Gill Sans MT" panose="020B0502020104020203" pitchFamily="34" charset="0"/>
              </a:rPr>
              <a:t>PG</a:t>
            </a:r>
            <a:r>
              <a:rPr lang="zh-CN" altLang="en-US" sz="3600" dirty="0">
                <a:solidFill>
                  <a:srgbClr val="374154"/>
                </a:solidFill>
                <a:latin typeface="Gill Sans MT" panose="020B0502020104020203" pitchFamily="34" charset="0"/>
              </a:rPr>
              <a:t> 和 </a:t>
            </a:r>
            <a:r>
              <a:rPr lang="en-US" altLang="zh-CN" sz="3600" dirty="0">
                <a:solidFill>
                  <a:srgbClr val="374154"/>
                </a:solidFill>
                <a:latin typeface="Gill Sans MT" panose="020B0502020104020203" pitchFamily="34" charset="0"/>
              </a:rPr>
              <a:t>PPO</a:t>
            </a:r>
            <a:r>
              <a:rPr lang="zh-CN" altLang="en-US" sz="3600" dirty="0">
                <a:solidFill>
                  <a:srgbClr val="374154"/>
                </a:solidFill>
                <a:latin typeface="Gill Sans MT" panose="020B0502020104020203" pitchFamily="34" charset="0"/>
              </a:rPr>
              <a:t> 算法</a:t>
            </a:r>
            <a:endParaRPr lang="en-US" altLang="zh-CN" sz="3600" dirty="0">
              <a:solidFill>
                <a:srgbClr val="374154"/>
              </a:solidFill>
              <a:latin typeface="Gill Sans MT" panose="020B0502020104020203" pitchFamily="34" charset="0"/>
            </a:endParaRP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 </a:t>
            </a:r>
            <a:r>
              <a:rPr lang="en-US" altLang="zh-CN" sz="3600" dirty="0" err="1">
                <a:solidFill>
                  <a:srgbClr val="374154"/>
                </a:solidFill>
                <a:latin typeface="Gill Sans MT" panose="020B0502020104020203" pitchFamily="34" charset="0"/>
              </a:rPr>
              <a:t>InstructGPT</a:t>
            </a:r>
            <a:r>
              <a:rPr lang="zh-CN" altLang="en-US" sz="3600" dirty="0">
                <a:solidFill>
                  <a:srgbClr val="374154"/>
                </a:solidFill>
                <a:latin typeface="Gill Sans MT" panose="020B0502020104020203" pitchFamily="34" charset="0"/>
              </a:rPr>
              <a:t> 原理深度剖析</a:t>
            </a:r>
            <a:endParaRPr lang="en-US" altLang="zh-CN" sz="3600" dirty="0">
              <a:solidFill>
                <a:srgbClr val="374154"/>
              </a:solidFill>
              <a:latin typeface="Gill Sans MT" panose="020B0502020104020203" pitchFamily="34" charset="0"/>
            </a:endParaRPr>
          </a:p>
        </p:txBody>
      </p:sp>
      <p:sp>
        <p:nvSpPr>
          <p:cNvPr id="5" name="内容占位符 4">
            <a:extLst>
              <a:ext uri="{FF2B5EF4-FFF2-40B4-BE49-F238E27FC236}">
                <a16:creationId xmlns:a16="http://schemas.microsoft.com/office/drawing/2014/main" id="{61289254-41DD-3C45-9366-C1E16609BEE0}"/>
              </a:ext>
            </a:extLst>
          </p:cNvPr>
          <p:cNvSpPr>
            <a:spLocks noGrp="1"/>
          </p:cNvSpPr>
          <p:nvPr>
            <p:ph sz="half" idx="1"/>
          </p:nvPr>
        </p:nvSpPr>
        <p:spPr/>
        <p:txBody>
          <a:bodyPr/>
          <a:lstStyle/>
          <a:p>
            <a:endParaRPr lang="zh-CN" altLang="en-US"/>
          </a:p>
        </p:txBody>
      </p:sp>
    </p:spTree>
    <p:extLst>
      <p:ext uri="{BB962C8B-B14F-4D97-AF65-F5344CB8AC3E}">
        <p14:creationId xmlns:p14="http://schemas.microsoft.com/office/powerpoint/2010/main" val="389403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2E99EB4-F82E-A248-9716-364703E975C0}"/>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AD21F833-2E69-CD47-B81C-1C3CFA10DC18}"/>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6A10AD74-A7D9-6D48-87C5-81C6B9E1DD00}"/>
              </a:ext>
            </a:extLst>
          </p:cNvPr>
          <p:cNvPicPr>
            <a:picLocks noChangeAspect="1"/>
          </p:cNvPicPr>
          <p:nvPr/>
        </p:nvPicPr>
        <p:blipFill>
          <a:blip r:embed="rId2"/>
          <a:stretch>
            <a:fillRect/>
          </a:stretch>
        </p:blipFill>
        <p:spPr>
          <a:xfrm>
            <a:off x="337741" y="1753752"/>
            <a:ext cx="6858000" cy="3987800"/>
          </a:xfrm>
          <a:prstGeom prst="rect">
            <a:avLst/>
          </a:prstGeom>
        </p:spPr>
      </p:pic>
      <p:pic>
        <p:nvPicPr>
          <p:cNvPr id="5" name="图片 4">
            <a:extLst>
              <a:ext uri="{FF2B5EF4-FFF2-40B4-BE49-F238E27FC236}">
                <a16:creationId xmlns:a16="http://schemas.microsoft.com/office/drawing/2014/main" id="{E0232C3E-CAF3-454F-8CC3-588741C86CD7}"/>
              </a:ext>
            </a:extLst>
          </p:cNvPr>
          <p:cNvPicPr>
            <a:picLocks noChangeAspect="1"/>
          </p:cNvPicPr>
          <p:nvPr/>
        </p:nvPicPr>
        <p:blipFill>
          <a:blip r:embed="rId3"/>
          <a:stretch>
            <a:fillRect/>
          </a:stretch>
        </p:blipFill>
        <p:spPr>
          <a:xfrm>
            <a:off x="7207994" y="1872187"/>
            <a:ext cx="4816641" cy="4132383"/>
          </a:xfrm>
          <a:prstGeom prst="rect">
            <a:avLst/>
          </a:prstGeom>
        </p:spPr>
      </p:pic>
    </p:spTree>
    <p:extLst>
      <p:ext uri="{BB962C8B-B14F-4D97-AF65-F5344CB8AC3E}">
        <p14:creationId xmlns:p14="http://schemas.microsoft.com/office/powerpoint/2010/main" val="141119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C41DBD3-FF15-4945-A351-5ACB18A1A73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78DD68A-9A6E-3844-AE4B-DA4E441458A5}"/>
              </a:ext>
            </a:extLst>
          </p:cNvPr>
          <p:cNvSpPr>
            <a:spLocks noGrp="1"/>
          </p:cNvSpPr>
          <p:nvPr>
            <p:ph sz="half" idx="1"/>
          </p:nvPr>
        </p:nvSpPr>
        <p:spPr/>
        <p:txBody>
          <a:bodyPr/>
          <a:lstStyle/>
          <a:p>
            <a:r>
              <a:rPr lang="en-US" altLang="zh-CN" dirty="0"/>
              <a:t>Int8</a:t>
            </a:r>
            <a:r>
              <a:rPr lang="zh-CN" altLang="en-US" dirty="0"/>
              <a:t>继续是嵌入式、自主和数据中心推理应用的默认数值精度。对于大多数具有合理数量的类的</a:t>
            </a:r>
            <a:r>
              <a:rPr lang="en-US" altLang="zh-CN" dirty="0"/>
              <a:t>AI/ML</a:t>
            </a:r>
            <a:r>
              <a:rPr lang="zh-CN" altLang="en-US" dirty="0"/>
              <a:t>应用程序，这种精度是足够的。但是，有些加速器也使用</a:t>
            </a:r>
            <a:r>
              <a:rPr lang="en-US" altLang="zh-CN" dirty="0"/>
              <a:t>fp16</a:t>
            </a:r>
            <a:r>
              <a:rPr lang="zh-CN" altLang="en-US" dirty="0"/>
              <a:t>和</a:t>
            </a:r>
            <a:r>
              <a:rPr lang="en-US" altLang="zh-CN" dirty="0"/>
              <a:t>/</a:t>
            </a:r>
            <a:r>
              <a:rPr lang="zh-CN" altLang="en-US" dirty="0"/>
              <a:t>或</a:t>
            </a:r>
            <a:r>
              <a:rPr lang="en-US" altLang="zh-CN" dirty="0"/>
              <a:t>bf16</a:t>
            </a:r>
            <a:r>
              <a:rPr lang="zh-CN" altLang="en-US" dirty="0"/>
              <a:t>进行推断。为了训练，变成了整数表示。</a:t>
            </a:r>
          </a:p>
          <a:p>
            <a:r>
              <a:rPr lang="zh-CN" altLang="en-US" dirty="0"/>
              <a:t>在自治和数据中心芯片和卡片领域，密度变得非常拥挤，这需要在图</a:t>
            </a:r>
            <a:r>
              <a:rPr lang="en-US" altLang="zh-CN" dirty="0"/>
              <a:t>3</a:t>
            </a:r>
            <a:r>
              <a:rPr lang="zh-CN" altLang="en-US" dirty="0"/>
              <a:t>中进行放大。在过去的几年里，包括德州仪器在内的几家嵌入式计算微电子公司已经发布了</a:t>
            </a:r>
            <a:r>
              <a:rPr lang="en-US" altLang="zh-CN" dirty="0"/>
              <a:t>AI</a:t>
            </a:r>
            <a:r>
              <a:rPr lang="zh-CN" altLang="en-US" dirty="0"/>
              <a:t>加速器，而</a:t>
            </a:r>
            <a:r>
              <a:rPr lang="en-US" altLang="zh-CN" dirty="0"/>
              <a:t>NVIDIA</a:t>
            </a:r>
            <a:r>
              <a:rPr lang="zh-CN" altLang="en-US" dirty="0"/>
              <a:t>也发布并宣布了几个更强大的汽车和机器人应用系统。在数据中心卡中，为了突破</a:t>
            </a:r>
            <a:r>
              <a:rPr lang="en-US" altLang="zh-CN" dirty="0"/>
              <a:t>PCIe v4 300W</a:t>
            </a:r>
            <a:r>
              <a:rPr lang="zh-CN" altLang="en-US" dirty="0"/>
              <a:t>的功率限制，</a:t>
            </a:r>
            <a:r>
              <a:rPr lang="en-US" altLang="zh-CN" dirty="0"/>
              <a:t>PCIe v5</a:t>
            </a:r>
            <a:r>
              <a:rPr lang="zh-CN" altLang="en-US" dirty="0"/>
              <a:t>规格备受期待。</a:t>
            </a:r>
          </a:p>
          <a:p>
            <a:r>
              <a:rPr lang="zh-CN" altLang="en-US" dirty="0"/>
              <a:t>最后，高端训练系统不仅发布了令人印象深刻的性能数据，而且这些公司还宣布了高度可扩展的互联技术，可以将数千张卡片连接在一起。这对于像</a:t>
            </a:r>
            <a:r>
              <a:rPr lang="en-US" altLang="zh-CN" dirty="0" err="1"/>
              <a:t>Cerebras</a:t>
            </a:r>
            <a:r>
              <a:rPr lang="zh-CN" altLang="en-US" dirty="0"/>
              <a:t>、</a:t>
            </a:r>
            <a:r>
              <a:rPr lang="en-US" altLang="zh-CN" dirty="0" err="1"/>
              <a:t>GraphCore</a:t>
            </a:r>
            <a:r>
              <a:rPr lang="zh-CN" altLang="en-US" dirty="0"/>
              <a:t>、</a:t>
            </a:r>
            <a:r>
              <a:rPr lang="en-US" altLang="zh-CN" dirty="0" err="1"/>
              <a:t>Groq</a:t>
            </a:r>
            <a:r>
              <a:rPr lang="zh-CN" altLang="en-US" dirty="0"/>
              <a:t>、</a:t>
            </a:r>
            <a:r>
              <a:rPr lang="en-US" altLang="zh-CN" dirty="0"/>
              <a:t>Tesla Dojo</a:t>
            </a:r>
            <a:r>
              <a:rPr lang="zh-CN" altLang="en-US" dirty="0"/>
              <a:t>和</a:t>
            </a:r>
            <a:r>
              <a:rPr lang="en-US" altLang="zh-CN" dirty="0" err="1"/>
              <a:t>SambaNova</a:t>
            </a:r>
            <a:r>
              <a:rPr lang="zh-CN" altLang="en-US" dirty="0"/>
              <a:t>这样的数据流加速器尤其重要，这些加速器是显式</a:t>
            </a:r>
            <a:r>
              <a:rPr lang="en-US" altLang="zh-CN" dirty="0"/>
              <a:t>/</a:t>
            </a:r>
            <a:r>
              <a:rPr lang="zh-CN" altLang="en-US" dirty="0"/>
              <a:t>静态编程的，或者是“放置和路由”到计算硬件上的。它使这些加速器能够适应非常大的模型，如</a:t>
            </a:r>
            <a:r>
              <a:rPr lang="en-US" altLang="zh-CN" dirty="0"/>
              <a:t>transformer[129]</a:t>
            </a:r>
            <a:r>
              <a:rPr lang="zh-CN" altLang="en-US" dirty="0"/>
              <a:t>。</a:t>
            </a:r>
            <a:br>
              <a:rPr lang="zh-CN" altLang="en-US" dirty="0"/>
            </a:br>
            <a:br>
              <a:rPr lang="zh-CN" altLang="en-US" dirty="0"/>
            </a:br>
            <a:endParaRPr kumimoji="1" lang="zh-CN" altLang="en-US" dirty="0"/>
          </a:p>
        </p:txBody>
      </p:sp>
    </p:spTree>
    <p:extLst>
      <p:ext uri="{BB962C8B-B14F-4D97-AF65-F5344CB8AC3E}">
        <p14:creationId xmlns:p14="http://schemas.microsoft.com/office/powerpoint/2010/main" val="259472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DD9DD15-3E72-D245-8CF9-906C962BF96A}"/>
              </a:ext>
            </a:extLst>
          </p:cNvPr>
          <p:cNvSpPr>
            <a:spLocks noGrp="1"/>
          </p:cNvSpPr>
          <p:nvPr>
            <p:ph type="title"/>
          </p:nvPr>
        </p:nvSpPr>
        <p:spPr/>
        <p:txBody>
          <a:bodyPr/>
          <a:lstStyle/>
          <a:p>
            <a:r>
              <a:rPr lang="en-US" altLang="zh-CN" dirty="0"/>
              <a:t>AI</a:t>
            </a:r>
            <a:r>
              <a:rPr lang="zh-CN" altLang="en-US" dirty="0"/>
              <a:t>芯片的分类</a:t>
            </a:r>
          </a:p>
        </p:txBody>
      </p:sp>
      <p:sp>
        <p:nvSpPr>
          <p:cNvPr id="5" name="内容占位符 4">
            <a:extLst>
              <a:ext uri="{FF2B5EF4-FFF2-40B4-BE49-F238E27FC236}">
                <a16:creationId xmlns:a16="http://schemas.microsoft.com/office/drawing/2014/main" id="{A8053E62-29DE-DB4B-B73D-7E560DC4B77B}"/>
              </a:ext>
            </a:extLst>
          </p:cNvPr>
          <p:cNvSpPr>
            <a:spLocks noGrp="1"/>
          </p:cNvSpPr>
          <p:nvPr>
            <p:ph sz="half" idx="1"/>
          </p:nvPr>
        </p:nvSpPr>
        <p:spPr/>
        <p:txBody>
          <a:bodyPr/>
          <a:lstStyle/>
          <a:p>
            <a:r>
              <a:rPr lang="zh-CN" altLang="en-US" b="1" dirty="0"/>
              <a:t>维度</a:t>
            </a:r>
            <a:r>
              <a:rPr lang="en-US" altLang="zh-CN" b="1" dirty="0"/>
              <a:t>1</a:t>
            </a:r>
            <a:r>
              <a:rPr lang="zh-CN" altLang="en-US" b="1" dirty="0"/>
              <a:t>：部署位置（云端、终端）</a:t>
            </a:r>
            <a:endParaRPr lang="en-US" altLang="zh-CN" b="1" dirty="0"/>
          </a:p>
          <a:p>
            <a:r>
              <a:rPr lang="zh-CN" altLang="en-US" b="1" dirty="0"/>
              <a:t>云</a:t>
            </a:r>
            <a:r>
              <a:rPr lang="en-US" altLang="zh-CN" b="1" dirty="0"/>
              <a:t>AI</a:t>
            </a:r>
            <a:r>
              <a:rPr lang="zh-CN" altLang="en-US" b="1" dirty="0"/>
              <a:t>芯片的特点</a:t>
            </a:r>
            <a:r>
              <a:rPr lang="zh-CN" altLang="en-US" dirty="0"/>
              <a:t>是性能强大、能够同时支持大量运算、并且能够灵活地支持图片、语音、视频等不同</a:t>
            </a:r>
            <a:r>
              <a:rPr lang="en-US" altLang="zh-CN" dirty="0"/>
              <a:t>AI</a:t>
            </a:r>
            <a:r>
              <a:rPr lang="zh-CN" altLang="en-US" dirty="0"/>
              <a:t>应用。基于云</a:t>
            </a:r>
            <a:r>
              <a:rPr lang="en-US" altLang="zh-CN" dirty="0"/>
              <a:t>AI</a:t>
            </a:r>
            <a:r>
              <a:rPr lang="zh-CN" altLang="en-US" dirty="0"/>
              <a:t>芯片的技术，能够让各种智能设备和云端服务器进行快速的连接，并且连接能够保持最大的稳定。</a:t>
            </a:r>
          </a:p>
          <a:p>
            <a:r>
              <a:rPr lang="zh-CN" altLang="en-US" b="1" dirty="0"/>
              <a:t>端</a:t>
            </a:r>
            <a:r>
              <a:rPr lang="en-US" altLang="zh-CN" b="1" dirty="0"/>
              <a:t>AI</a:t>
            </a:r>
            <a:r>
              <a:rPr lang="zh-CN" altLang="en-US" b="1" dirty="0"/>
              <a:t>芯片的特点</a:t>
            </a:r>
            <a:r>
              <a:rPr lang="zh-CN" altLang="en-US" dirty="0"/>
              <a:t>是体积小、耗电少，而且性能不需要特别强大，通常只需要支持一两种</a:t>
            </a:r>
            <a:r>
              <a:rPr lang="en-US" altLang="zh-CN" dirty="0"/>
              <a:t>AI</a:t>
            </a:r>
            <a:r>
              <a:rPr lang="zh-CN" altLang="en-US" dirty="0"/>
              <a:t>能力。</a:t>
            </a:r>
          </a:p>
          <a:p>
            <a:r>
              <a:rPr lang="zh-CN" altLang="en-US" dirty="0"/>
              <a:t>相比于云</a:t>
            </a:r>
            <a:r>
              <a:rPr lang="en-US" altLang="zh-CN" dirty="0"/>
              <a:t>AI</a:t>
            </a:r>
            <a:r>
              <a:rPr lang="zh-CN" altLang="en-US" dirty="0"/>
              <a:t>芯片来说，端</a:t>
            </a:r>
            <a:r>
              <a:rPr lang="en-US" altLang="zh-CN" dirty="0"/>
              <a:t>AI</a:t>
            </a:r>
            <a:r>
              <a:rPr lang="zh-CN" altLang="en-US" dirty="0"/>
              <a:t>芯片是需要嵌入进设备内部的，当在设备内部中嵌入了端</a:t>
            </a:r>
            <a:r>
              <a:rPr lang="en-US" altLang="zh-CN" dirty="0"/>
              <a:t>AI</a:t>
            </a:r>
            <a:r>
              <a:rPr lang="zh-CN" altLang="en-US" dirty="0"/>
              <a:t>芯片之后，能够让设备的</a:t>
            </a:r>
            <a:r>
              <a:rPr lang="en-US" altLang="zh-CN" dirty="0"/>
              <a:t>AI</a:t>
            </a:r>
            <a:r>
              <a:rPr lang="zh-CN" altLang="en-US" dirty="0"/>
              <a:t>能力进一步提升，并且</a:t>
            </a:r>
            <a:r>
              <a:rPr lang="zh-CN" altLang="en-US" b="1" dirty="0"/>
              <a:t>让设备在没有联网的情况之下也能够使用相应的</a:t>
            </a:r>
            <a:r>
              <a:rPr lang="en-US" altLang="zh-CN" b="1" dirty="0"/>
              <a:t>AI</a:t>
            </a:r>
            <a:r>
              <a:rPr lang="zh-CN" altLang="en-US" b="1" dirty="0"/>
              <a:t>能力</a:t>
            </a:r>
            <a:r>
              <a:rPr lang="zh-CN" altLang="en-US" dirty="0"/>
              <a:t>，这样</a:t>
            </a:r>
            <a:r>
              <a:rPr lang="en-US" altLang="zh-CN" dirty="0"/>
              <a:t>AI</a:t>
            </a:r>
            <a:r>
              <a:rPr lang="zh-CN" altLang="en-US" dirty="0"/>
              <a:t>的覆盖变得更为全面。</a:t>
            </a:r>
          </a:p>
          <a:p>
            <a:endParaRPr lang="en-US" altLang="zh-CN" b="1" dirty="0"/>
          </a:p>
          <a:p>
            <a:r>
              <a:rPr lang="zh-CN" altLang="en-US" b="1" dirty="0"/>
              <a:t>承担任务（训练、推理）</a:t>
            </a:r>
            <a:endParaRPr lang="zh-CN" altLang="en-US" dirty="0"/>
          </a:p>
        </p:txBody>
      </p:sp>
    </p:spTree>
    <p:extLst>
      <p:ext uri="{BB962C8B-B14F-4D97-AF65-F5344CB8AC3E}">
        <p14:creationId xmlns:p14="http://schemas.microsoft.com/office/powerpoint/2010/main" val="1430728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DD9DD15-3E72-D245-8CF9-906C962BF96A}"/>
              </a:ext>
            </a:extLst>
          </p:cNvPr>
          <p:cNvSpPr>
            <a:spLocks noGrp="1"/>
          </p:cNvSpPr>
          <p:nvPr>
            <p:ph type="title"/>
          </p:nvPr>
        </p:nvSpPr>
        <p:spPr/>
        <p:txBody>
          <a:bodyPr/>
          <a:lstStyle/>
          <a:p>
            <a:r>
              <a:rPr lang="en-US" altLang="zh-CN" dirty="0"/>
              <a:t>AI</a:t>
            </a:r>
            <a:r>
              <a:rPr lang="zh-CN" altLang="en-US" dirty="0"/>
              <a:t>芯片的分类</a:t>
            </a:r>
          </a:p>
        </p:txBody>
      </p:sp>
      <p:sp>
        <p:nvSpPr>
          <p:cNvPr id="5" name="内容占位符 4">
            <a:extLst>
              <a:ext uri="{FF2B5EF4-FFF2-40B4-BE49-F238E27FC236}">
                <a16:creationId xmlns:a16="http://schemas.microsoft.com/office/drawing/2014/main" id="{A8053E62-29DE-DB4B-B73D-7E560DC4B77B}"/>
              </a:ext>
            </a:extLst>
          </p:cNvPr>
          <p:cNvSpPr>
            <a:spLocks noGrp="1"/>
          </p:cNvSpPr>
          <p:nvPr>
            <p:ph sz="half" idx="1"/>
          </p:nvPr>
        </p:nvSpPr>
        <p:spPr/>
        <p:txBody>
          <a:bodyPr/>
          <a:lstStyle/>
          <a:p>
            <a:r>
              <a:rPr lang="zh-CN" altLang="en-US" b="1" dirty="0"/>
              <a:t>承担任务（训练、推理）</a:t>
            </a:r>
            <a:endParaRPr lang="en-US" altLang="zh-CN" b="1" dirty="0"/>
          </a:p>
          <a:p>
            <a:r>
              <a:rPr lang="zh-CN" altLang="en-US" b="1" dirty="0"/>
              <a:t>训练芯片，注重绝对的计算能力</a:t>
            </a:r>
            <a:r>
              <a:rPr lang="zh-CN" altLang="en-US" dirty="0"/>
              <a:t>，而</a:t>
            </a:r>
            <a:r>
              <a:rPr lang="zh-CN" altLang="en-US" b="1" dirty="0"/>
              <a:t>推断芯片更注重综合指标， 单位能耗算力、时延、成本等都要考虑</a:t>
            </a:r>
            <a:r>
              <a:rPr lang="zh-CN" altLang="en-US" dirty="0"/>
              <a:t>。</a:t>
            </a:r>
          </a:p>
          <a:p>
            <a:r>
              <a:rPr lang="zh-CN" altLang="en-US" dirty="0"/>
              <a:t>训练将在很长一段时间里集中在云端，推理的完成目前也主要集中在云端，但随着越来越多厂商的努力，很多的应用将逐渐转移到终端。</a:t>
            </a:r>
          </a:p>
          <a:p>
            <a:r>
              <a:rPr lang="zh-CN" altLang="en-US" dirty="0"/>
              <a:t>推理相对来说对性能的要求并不高，对精度要求也要更低，在特定的场景下，对通用性要求也低，能完成特定任务即可，但因为</a:t>
            </a:r>
            <a:r>
              <a:rPr lang="zh-CN" altLang="en-US" b="1" dirty="0"/>
              <a:t>推理的结果直接提供给终端用户，所以更关注用户体验方面的优化</a:t>
            </a:r>
            <a:r>
              <a:rPr lang="zh-CN" altLang="en-US" dirty="0"/>
              <a:t>。</a:t>
            </a:r>
          </a:p>
          <a:p>
            <a:endParaRPr lang="zh-CN" altLang="en-US" dirty="0"/>
          </a:p>
        </p:txBody>
      </p:sp>
    </p:spTree>
    <p:extLst>
      <p:ext uri="{BB962C8B-B14F-4D97-AF65-F5344CB8AC3E}">
        <p14:creationId xmlns:p14="http://schemas.microsoft.com/office/powerpoint/2010/main" val="2582458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6D15DE-5BEA-7E44-A158-2FA3FDB70FE5}"/>
              </a:ext>
            </a:extLst>
          </p:cNvPr>
          <p:cNvSpPr>
            <a:spLocks noGrp="1"/>
          </p:cNvSpPr>
          <p:nvPr>
            <p:ph type="title"/>
          </p:nvPr>
        </p:nvSpPr>
        <p:spPr/>
        <p:txBody>
          <a:bodyPr/>
          <a:lstStyle/>
          <a:p>
            <a:r>
              <a:rPr lang="en-US" altLang="zh-CN" dirty="0"/>
              <a:t>AI</a:t>
            </a:r>
            <a:r>
              <a:rPr lang="zh-CN" altLang="en-US" dirty="0"/>
              <a:t>芯片技术路线</a:t>
            </a:r>
            <a:endParaRPr kumimoji="1" lang="zh-CN" altLang="en-US" dirty="0"/>
          </a:p>
        </p:txBody>
      </p:sp>
      <p:pic>
        <p:nvPicPr>
          <p:cNvPr id="6" name="内容占位符 5">
            <a:extLst>
              <a:ext uri="{FF2B5EF4-FFF2-40B4-BE49-F238E27FC236}">
                <a16:creationId xmlns:a16="http://schemas.microsoft.com/office/drawing/2014/main" id="{9DFDF3F4-77FB-1A4A-8A20-4B290ABE5964}"/>
              </a:ext>
            </a:extLst>
          </p:cNvPr>
          <p:cNvPicPr>
            <a:picLocks noGrp="1" noChangeAspect="1"/>
          </p:cNvPicPr>
          <p:nvPr>
            <p:ph sz="half" idx="1"/>
          </p:nvPr>
        </p:nvPicPr>
        <p:blipFill>
          <a:blip r:embed="rId2"/>
          <a:stretch>
            <a:fillRect/>
          </a:stretch>
        </p:blipFill>
        <p:spPr>
          <a:xfrm>
            <a:off x="1241825" y="1341438"/>
            <a:ext cx="9727401" cy="4895850"/>
          </a:xfrm>
          <a:prstGeom prst="rect">
            <a:avLst/>
          </a:prstGeom>
        </p:spPr>
      </p:pic>
    </p:spTree>
    <p:extLst>
      <p:ext uri="{BB962C8B-B14F-4D97-AF65-F5344CB8AC3E}">
        <p14:creationId xmlns:p14="http://schemas.microsoft.com/office/powerpoint/2010/main" val="487018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3B2D12-3E94-4C4A-AED8-36B87AB23F69}"/>
              </a:ext>
            </a:extLst>
          </p:cNvPr>
          <p:cNvSpPr>
            <a:spLocks noGrp="1"/>
          </p:cNvSpPr>
          <p:nvPr>
            <p:ph type="title"/>
          </p:nvPr>
        </p:nvSpPr>
        <p:spPr/>
        <p:txBody>
          <a:bodyPr/>
          <a:lstStyle/>
          <a:p>
            <a:r>
              <a:rPr lang="en-US" altLang="zh-CN" dirty="0"/>
              <a:t>AI</a:t>
            </a:r>
            <a:r>
              <a:rPr lang="zh-CN" altLang="en-US" dirty="0"/>
              <a:t>芯片技术路线走向</a:t>
            </a:r>
            <a:endParaRPr kumimoji="1" lang="zh-CN" altLang="en-US" dirty="0"/>
          </a:p>
        </p:txBody>
      </p:sp>
      <p:sp>
        <p:nvSpPr>
          <p:cNvPr id="5" name="内容占位符 4">
            <a:extLst>
              <a:ext uri="{FF2B5EF4-FFF2-40B4-BE49-F238E27FC236}">
                <a16:creationId xmlns:a16="http://schemas.microsoft.com/office/drawing/2014/main" id="{24313F00-98B7-124B-B151-39391D1FB6BD}"/>
              </a:ext>
            </a:extLst>
          </p:cNvPr>
          <p:cNvSpPr>
            <a:spLocks noGrp="1"/>
          </p:cNvSpPr>
          <p:nvPr>
            <p:ph sz="half" idx="1"/>
          </p:nvPr>
        </p:nvSpPr>
        <p:spPr/>
        <p:txBody>
          <a:bodyPr/>
          <a:lstStyle/>
          <a:p>
            <a:r>
              <a:rPr lang="en-US" altLang="zh-CN" b="1" dirty="0"/>
              <a:t>1</a:t>
            </a:r>
            <a:r>
              <a:rPr lang="zh-CN" altLang="en-US" b="1" dirty="0"/>
              <a:t>）短期：</a:t>
            </a:r>
            <a:r>
              <a:rPr lang="en-US" altLang="zh-CN" b="1" dirty="0"/>
              <a:t>GPU</a:t>
            </a:r>
            <a:r>
              <a:rPr lang="zh-CN" altLang="en-US" b="1" dirty="0"/>
              <a:t>仍延续</a:t>
            </a:r>
            <a:r>
              <a:rPr lang="en-US" altLang="zh-CN" b="1" dirty="0"/>
              <a:t>AI</a:t>
            </a:r>
            <a:r>
              <a:rPr lang="zh-CN" altLang="en-US" b="1" dirty="0"/>
              <a:t>芯片的领导地位，</a:t>
            </a:r>
            <a:r>
              <a:rPr lang="en-US" altLang="zh-CN" b="1" dirty="0"/>
              <a:t>FPGA</a:t>
            </a:r>
            <a:r>
              <a:rPr lang="zh-CN" altLang="en-US" b="1" dirty="0"/>
              <a:t>增长较快</a:t>
            </a:r>
            <a:endParaRPr lang="zh-CN" altLang="en-US" dirty="0"/>
          </a:p>
          <a:p>
            <a:r>
              <a:rPr lang="en-US" altLang="zh-CN" b="1" dirty="0"/>
              <a:t>2</a:t>
            </a:r>
            <a:r>
              <a:rPr lang="zh-CN" altLang="en-US" b="1" dirty="0"/>
              <a:t>）长期：三大类技术路线各有优劣，会长期并存</a:t>
            </a:r>
            <a:endParaRPr lang="en-US" altLang="zh-CN" b="1" dirty="0"/>
          </a:p>
          <a:p>
            <a:r>
              <a:rPr lang="en-US" altLang="zh-CN" b="1" dirty="0"/>
              <a:t>GPU</a:t>
            </a:r>
            <a:r>
              <a:rPr lang="zh-CN" altLang="en-US" b="1" dirty="0"/>
              <a:t>主攻高级复杂算法和通用型人工智能平台</a:t>
            </a:r>
            <a:endParaRPr lang="zh-CN" altLang="en-US" dirty="0"/>
          </a:p>
          <a:p>
            <a:r>
              <a:rPr lang="en-US" altLang="zh-CN" b="1" dirty="0"/>
              <a:t>FPGA</a:t>
            </a:r>
            <a:r>
              <a:rPr lang="zh-CN" altLang="en-US" b="1" dirty="0"/>
              <a:t>适用变化多的垂直细分行业</a:t>
            </a:r>
            <a:endParaRPr lang="zh-CN" altLang="en-US" dirty="0"/>
          </a:p>
          <a:p>
            <a:r>
              <a:rPr lang="en-US" altLang="zh-CN" b="1" dirty="0"/>
              <a:t>ASIC</a:t>
            </a:r>
            <a:r>
              <a:rPr lang="zh-CN" altLang="en-US" b="1" dirty="0"/>
              <a:t>芯片是全定制芯片，长远看适用于人工智能</a:t>
            </a:r>
            <a:endParaRPr lang="zh-CN" altLang="en-US" dirty="0"/>
          </a:p>
          <a:p>
            <a:endParaRPr lang="en-US" altLang="zh-CN" dirty="0"/>
          </a:p>
        </p:txBody>
      </p:sp>
    </p:spTree>
    <p:extLst>
      <p:ext uri="{BB962C8B-B14F-4D97-AF65-F5344CB8AC3E}">
        <p14:creationId xmlns:p14="http://schemas.microsoft.com/office/powerpoint/2010/main" val="2518125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16BC1ED-0E24-B849-8B51-BE956DC8D6F3}"/>
              </a:ext>
            </a:extLst>
          </p:cNvPr>
          <p:cNvSpPr>
            <a:spLocks noGrp="1"/>
          </p:cNvSpPr>
          <p:nvPr>
            <p:ph type="title"/>
          </p:nvPr>
        </p:nvSpPr>
        <p:spPr/>
        <p:txBody>
          <a:bodyPr/>
          <a:lstStyle/>
          <a:p>
            <a:r>
              <a:rPr lang="zh-CN" altLang="en-US" dirty="0"/>
              <a:t>引用</a:t>
            </a:r>
          </a:p>
        </p:txBody>
      </p:sp>
      <p:sp>
        <p:nvSpPr>
          <p:cNvPr id="6" name="内容占位符 5">
            <a:extLst>
              <a:ext uri="{FF2B5EF4-FFF2-40B4-BE49-F238E27FC236}">
                <a16:creationId xmlns:a16="http://schemas.microsoft.com/office/drawing/2014/main" id="{285BFD9E-79C3-EF40-8B88-53FB12969DC6}"/>
              </a:ext>
            </a:extLst>
          </p:cNvPr>
          <p:cNvSpPr>
            <a:spLocks noGrp="1"/>
          </p:cNvSpPr>
          <p:nvPr>
            <p:ph sz="half" idx="1"/>
          </p:nvPr>
        </p:nvSpPr>
        <p:spPr/>
        <p:txBody>
          <a:bodyPr/>
          <a:lstStyle/>
          <a:p>
            <a:pPr>
              <a:buSzPct val="100000"/>
              <a:buFont typeface="+mj-lt"/>
              <a:buAutoNum type="arabicPeriod"/>
            </a:pPr>
            <a:r>
              <a:rPr lang="en-US" altLang="zh-CN" sz="1200" dirty="0">
                <a:latin typeface="Gill Sans MT" panose="020B0502020104020203" pitchFamily="34" charset="0"/>
              </a:rPr>
              <a:t>Radford, Alec, et al. "Improving language understanding by generative pre-training." (2018)</a:t>
            </a:r>
          </a:p>
          <a:p>
            <a:pPr>
              <a:buSzPct val="100000"/>
              <a:buFont typeface="+mj-lt"/>
              <a:buAutoNum type="arabicPeriod"/>
            </a:pPr>
            <a:r>
              <a:rPr lang="en-US" altLang="zh-CN" sz="1200" dirty="0">
                <a:latin typeface="Gill Sans MT" panose="020B0502020104020203" pitchFamily="34" charset="0"/>
              </a:rPr>
              <a:t>Radford, Alec, et al. "Language models are unsupervised multitask learners." OpenAI blog 1.8 (2019): 9</a:t>
            </a:r>
          </a:p>
          <a:p>
            <a:pPr>
              <a:buSzPct val="100000"/>
              <a:buFont typeface="+mj-lt"/>
              <a:buAutoNum type="arabicPeriod"/>
            </a:pPr>
            <a:r>
              <a:rPr lang="en-US" altLang="zh-CN" sz="1200" dirty="0">
                <a:latin typeface="Gill Sans MT" panose="020B0502020104020203" pitchFamily="34" charset="0"/>
              </a:rPr>
              <a:t>Dale, Robert. "GPT-3: What’s it good for?." Natural Language Engineering 27.1 (2021): 113-118</a:t>
            </a:r>
          </a:p>
          <a:p>
            <a:pPr>
              <a:buSzPct val="100000"/>
              <a:buFont typeface="+mj-lt"/>
              <a:buAutoNum type="arabicPeriod"/>
            </a:pPr>
            <a:r>
              <a:rPr lang="en-US" altLang="zh-CN" sz="1200" dirty="0">
                <a:latin typeface="Gill Sans MT" panose="020B0502020104020203" pitchFamily="34" charset="0"/>
              </a:rPr>
              <a:t>Floridi, Luciano, and Massimo Chiriatti. "GPT-3: Its nature, scope, limits, and consequences." Minds and Machines 30 (2020): 681-694.</a:t>
            </a:r>
          </a:p>
          <a:p>
            <a:pPr>
              <a:buSzPct val="100000"/>
              <a:buFont typeface="+mj-lt"/>
              <a:buAutoNum type="arabicPeriod"/>
            </a:pPr>
            <a:r>
              <a:rPr lang="en-US" altLang="zh-CN" sz="1200" dirty="0">
                <a:latin typeface="Gill Sans MT" panose="020B0502020104020203" pitchFamily="34" charset="0"/>
              </a:rPr>
              <a:t>Brown, Tom, et al. "Language models are few-shot learners." Advances in neural information processing systems 33 (2020): 1877-1901</a:t>
            </a:r>
          </a:p>
          <a:p>
            <a:pPr>
              <a:buSzPct val="100000"/>
              <a:buFont typeface="+mj-lt"/>
              <a:buAutoNum type="arabicPeriod"/>
            </a:pPr>
            <a:r>
              <a:rPr lang="en-US" altLang="zh-CN" sz="1200" dirty="0">
                <a:latin typeface="Gill Sans MT" panose="020B0502020104020203" pitchFamily="34" charset="0"/>
              </a:rPr>
              <a:t>Ouyang, Long, et al. "Training language models to follow instructions with human feedback."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preprint arXiv:2203.02155 (2022)</a:t>
            </a:r>
          </a:p>
          <a:p>
            <a:pPr>
              <a:buSzPct val="100000"/>
              <a:buFont typeface="+mj-lt"/>
              <a:buAutoNum type="arabicPeriod"/>
            </a:pPr>
            <a:r>
              <a:rPr lang="en-US" altLang="zh-CN" sz="1200" dirty="0">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https://openai.com/blog/instruction-following/</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3">
                  <a:extLst>
                    <a:ext uri="{A12FA001-AC4F-418D-AE19-62706E023703}">
                      <ahyp:hlinkClr xmlns:ahyp="http://schemas.microsoft.com/office/drawing/2018/hyperlinkcolor" val="tx"/>
                    </a:ext>
                  </a:extLst>
                </a:hlinkClick>
              </a:rPr>
              <a:t>https://openai.com/blog/chatgpt/</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4">
                  <a:extLst>
                    <a:ext uri="{A12FA001-AC4F-418D-AE19-62706E023703}">
                      <ahyp:hlinkClr xmlns:ahyp="http://schemas.microsoft.com/office/drawing/2018/hyperlinkcolor" val="tx"/>
                    </a:ext>
                  </a:extLst>
                </a:hlinkClick>
              </a:rPr>
              <a:t>https://sh-tsang.medium.com/review-instructgpt-training-language-models-to-follow-instructions-with-human-feedback-7fce4bf9059a</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5">
                  <a:extLst>
                    <a:ext uri="{A12FA001-AC4F-418D-AE19-62706E023703}">
                      <ahyp:hlinkClr xmlns:ahyp="http://schemas.microsoft.com/office/drawing/2018/hyperlinkcolor" val="tx"/>
                    </a:ext>
                  </a:extLst>
                </a:hlinkClick>
              </a:rPr>
              <a:t>https://jalammar.github.io/how-gpt3-works-visualizations-animations/</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6">
                  <a:extLst>
                    <a:ext uri="{A12FA001-AC4F-418D-AE19-62706E023703}">
                      <ahyp:hlinkClr xmlns:ahyp="http://schemas.microsoft.com/office/drawing/2018/hyperlinkcolor" val="tx"/>
                    </a:ext>
                  </a:extLst>
                </a:hlinkClick>
              </a:rPr>
              <a:t>https://jalammar.github.io/</a:t>
            </a:r>
            <a:endParaRPr lang="en-US" altLang="zh-CN" sz="1200"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2369750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31543</TotalTime>
  <Words>859</Words>
  <Application>Microsoft Macintosh PowerPoint</Application>
  <PresentationFormat>自定义</PresentationFormat>
  <Paragraphs>43</Paragraphs>
  <Slides>10</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10</vt:i4>
      </vt:variant>
    </vt:vector>
  </HeadingPairs>
  <TitlesOfParts>
    <vt:vector size="29"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AI芯片的 现状与分析</vt:lpstr>
      <vt:lpstr>PowerPoint 演示文稿</vt:lpstr>
      <vt:lpstr>PowerPoint 演示文稿</vt:lpstr>
      <vt:lpstr>PowerPoint 演示文稿</vt:lpstr>
      <vt:lpstr>AI芯片的分类</vt:lpstr>
      <vt:lpstr>AI芯片的分类</vt:lpstr>
      <vt:lpstr>AI芯片技术路线</vt:lpstr>
      <vt:lpstr>AI芯片技术路线走向</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5599</cp:revision>
  <dcterms:created xsi:type="dcterms:W3CDTF">2015-01-14T10:38:57Z</dcterms:created>
  <dcterms:modified xsi:type="dcterms:W3CDTF">2023-02-19T11:34:05Z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